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64" r:id="rId3"/>
    <p:sldId id="265" r:id="rId4"/>
    <p:sldId id="267" r:id="rId5"/>
    <p:sldId id="266" r:id="rId6"/>
  </p:sldIdLst>
  <p:sldSz cx="9144000" cy="6858000" type="screen4x3"/>
  <p:notesSz cx="6858000" cy="9144000"/>
  <p:custDataLst>
    <p:tags r:id="rId7"/>
  </p:custDataLst>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04" autoAdjust="0"/>
    <p:restoredTop sz="86369" autoAdjust="0"/>
  </p:normalViewPr>
  <p:slideViewPr>
    <p:cSldViewPr>
      <p:cViewPr>
        <p:scale>
          <a:sx n="66" d="100"/>
          <a:sy n="66" d="100"/>
        </p:scale>
        <p:origin x="-1908" y="-894"/>
      </p:cViewPr>
      <p:guideLst>
        <p:guide orient="horz" pos="2160"/>
        <p:guide pos="2880"/>
      </p:guideLst>
    </p:cSldViewPr>
  </p:slideViewPr>
  <p:outlineViewPr>
    <p:cViewPr>
      <p:scale>
        <a:sx n="33" d="100"/>
        <a:sy n="33" d="100"/>
      </p:scale>
      <p:origin x="0" y="1582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2E4282C3-8E58-4666-9421-7F58C124A544}" type="datetimeFigureOut">
              <a:rPr lang="fr-FR"/>
              <a:pPr>
                <a:defRPr/>
              </a:pPr>
              <a:t>24/02/2012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E84D20D-B06B-4E34-A402-17668A27117A}"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5B1F64E-33A4-4774-94CD-AE6441D96003}" type="datetimeFigureOut">
              <a:rPr lang="fr-FR"/>
              <a:pPr>
                <a:defRPr/>
              </a:pPr>
              <a:t>24/02/2012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6101041-CF0C-4F2B-809F-659758F4DD16}"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0848162-320D-4958-9F84-20D422D3D9A6}" type="datetimeFigureOut">
              <a:rPr lang="fr-FR"/>
              <a:pPr>
                <a:defRPr/>
              </a:pPr>
              <a:t>24/02/2012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BE73E73-89AE-457D-BBE2-041A2C120706}"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AF9C4225-4D1F-4814-84B5-7994FD41CCD9}" type="datetimeFigureOut">
              <a:rPr lang="fr-FR"/>
              <a:pPr>
                <a:defRPr/>
              </a:pPr>
              <a:t>24/02/2012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635C55F9-39EC-4B7B-B246-40B708297A54}"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3F497DB-19A0-4755-B9D8-4B0C8095CD6A}" type="datetimeFigureOut">
              <a:rPr lang="fr-FR"/>
              <a:pPr>
                <a:defRPr/>
              </a:pPr>
              <a:t>24/02/2012</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7433872-CF7C-4690-9EC3-87AE480C5C75}"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6AB596E8-97EC-4CC0-BB26-66FC0DA8DCEE}" type="datetimeFigureOut">
              <a:rPr lang="fr-FR"/>
              <a:pPr>
                <a:defRPr/>
              </a:pPr>
              <a:t>24/02/2012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29BF148-9062-43C7-B1B1-8C81BC11BAAB}"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D18B66BA-687E-4B9E-A310-1EB582CF2AF1}" type="datetimeFigureOut">
              <a:rPr lang="fr-FR"/>
              <a:pPr>
                <a:defRPr/>
              </a:pPr>
              <a:t>24/02/2012</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266A9F92-EEF9-464F-BA8A-7902187370A2}"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9BD88E18-37A8-44FB-ABA0-8B7E84410A1C}" type="datetimeFigureOut">
              <a:rPr lang="fr-FR"/>
              <a:pPr>
                <a:defRPr/>
              </a:pPr>
              <a:t>24/02/2012</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ABD2C96-DEB1-41BF-BFAA-F19FE998848F}"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B56095FC-99F8-4262-96DC-3BBA432375F7}" type="datetimeFigureOut">
              <a:rPr lang="fr-FR"/>
              <a:pPr>
                <a:defRPr/>
              </a:pPr>
              <a:t>24/02/2012</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D2A9CC56-8117-48F6-8117-5BC24447FCD9}"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81DFC55-5FF0-450C-BE1E-338F77F16F2C}" type="datetimeFigureOut">
              <a:rPr lang="fr-FR"/>
              <a:pPr>
                <a:defRPr/>
              </a:pPr>
              <a:t>24/02/2012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EE800551-FAD5-44BA-8DC4-5FB002E9E3D8}"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F6EC1430-59E2-42DE-8725-E2D2480F26A6}" type="datetimeFigureOut">
              <a:rPr lang="fr-FR"/>
              <a:pPr>
                <a:defRPr/>
              </a:pPr>
              <a:t>24/02/2012</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D072E229-7723-427C-A954-36AD5B6164F5}"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D980DD1-E7C9-4961-AEF6-202D68D52990}" type="datetimeFigureOut">
              <a:rPr lang="fr-FR"/>
              <a:pPr>
                <a:defRPr/>
              </a:pPr>
              <a:t>24/02/2012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7FFA326-CEF2-45A1-BEF7-1E878ED67CB8}"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 1" descr="FSP_Seminaire_Saint-louis.jpg"/>
          <p:cNvPicPr>
            <a:picLocks noGrp="1" noChangeAspect="1"/>
          </p:cNvPicPr>
          <p:nvPr isPhoto="1"/>
        </p:nvPicPr>
        <p:blipFill>
          <a:blip r:embed="rId2" cstate="print"/>
          <a:srcRect/>
          <a:stretch>
            <a:fillRect/>
          </a:stretch>
        </p:blipFill>
        <p:spPr bwMode="auto">
          <a:xfrm>
            <a:off x="0" y="196850"/>
            <a:ext cx="9144000" cy="64643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La relation thérapeutique</a:t>
            </a:r>
            <a:br>
              <a:rPr lang="fr-FR" dirty="0" smtClean="0"/>
            </a:br>
            <a:r>
              <a:rPr lang="fr-FR" dirty="0" smtClean="0"/>
              <a:t>du dialogue au soin</a:t>
            </a:r>
          </a:p>
        </p:txBody>
      </p:sp>
      <p:sp>
        <p:nvSpPr>
          <p:cNvPr id="11267" name="Espace réservé du contenu 2"/>
          <p:cNvSpPr>
            <a:spLocks noGrp="1"/>
          </p:cNvSpPr>
          <p:nvPr>
            <p:ph idx="1"/>
          </p:nvPr>
        </p:nvSpPr>
        <p:spPr/>
        <p:txBody>
          <a:bodyPr/>
          <a:lstStyle/>
          <a:p>
            <a:pPr eaLnBrk="1" hangingPunct="1"/>
            <a:r>
              <a:rPr lang="fr-FR" sz="2400" smtClean="0"/>
              <a:t> Le médecin en interprétant la souffrance du malade et en repérant la maladie sous l’expression de ses symptômes permet de répondre à la demande du malade.</a:t>
            </a:r>
          </a:p>
          <a:p>
            <a:pPr eaLnBrk="1" hangingPunct="1"/>
            <a:r>
              <a:rPr lang="fr-FR" sz="2400" smtClean="0"/>
              <a:t>Le médecin s’il ne soigne que le dysfonctionnement organique ou biologique sans prendre en compte l’expression de la souffrance  personnelle du malade et ses retentissements sur sa vie sociale ne soigne que partiellement le malade.  (traumatisme)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pPr eaLnBrk="1" hangingPunct="1"/>
            <a:r>
              <a:rPr lang="fr-FR" smtClean="0"/>
              <a:t>La relation thérapeutique</a:t>
            </a:r>
          </a:p>
        </p:txBody>
      </p:sp>
      <p:sp>
        <p:nvSpPr>
          <p:cNvPr id="12291" name="Espace réservé du contenu 2"/>
          <p:cNvSpPr>
            <a:spLocks noGrp="1"/>
          </p:cNvSpPr>
          <p:nvPr>
            <p:ph idx="1"/>
          </p:nvPr>
        </p:nvSpPr>
        <p:spPr/>
        <p:txBody>
          <a:bodyPr/>
          <a:lstStyle/>
          <a:p>
            <a:pPr eaLnBrk="1" hangingPunct="1">
              <a:buFont typeface="Arial" charset="0"/>
              <a:buNone/>
            </a:pPr>
            <a:r>
              <a:rPr lang="fr-FR" smtClean="0"/>
              <a:t>Pas de demande précise du patient: Cas des dépistages ou bilans dans le cadre des actions de prévention.</a:t>
            </a:r>
          </a:p>
          <a:p>
            <a:pPr eaLnBrk="1" hangingPunct="1"/>
            <a:r>
              <a:rPr lang="fr-FR" smtClean="0"/>
              <a:t>La découverte d’un dysfonctionnement biologique  (disease)   chez un patient qui se  croit en bonne santé peut le  « rendre malade » </a:t>
            </a:r>
          </a:p>
          <a:p>
            <a:pPr eaLnBrk="1" hangingPunct="1"/>
            <a:r>
              <a:rPr lang="fr-FR" smtClean="0"/>
              <a:t>Passage du disease à illness et sickness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Le dialogue ou la recherche des causes </a:t>
            </a:r>
          </a:p>
        </p:txBody>
      </p:sp>
      <p:sp>
        <p:nvSpPr>
          <p:cNvPr id="3" name="Espace réservé du contenu 2"/>
          <p:cNvSpPr>
            <a:spLocks noGrp="1"/>
          </p:cNvSpPr>
          <p:nvPr>
            <p:ph idx="1"/>
          </p:nvPr>
        </p:nvSpPr>
        <p:spPr/>
        <p:txBody>
          <a:bodyPr rtlCol="0">
            <a:normAutofit fontScale="92500" lnSpcReduction="10000"/>
          </a:bodyPr>
          <a:lstStyle/>
          <a:p>
            <a:pPr lvl="1" eaLnBrk="1" fontAlgn="auto" hangingPunct="1">
              <a:spcAft>
                <a:spcPts val="0"/>
              </a:spcAft>
              <a:buFont typeface="Wingdings" pitchFamily="2" charset="2"/>
              <a:buChar char="v"/>
              <a:defRPr/>
            </a:pPr>
            <a:r>
              <a:rPr lang="fr-FR" dirty="0" smtClean="0"/>
              <a:t> Soit maladie provoquée par une cause extérieurs au corps.</a:t>
            </a:r>
          </a:p>
          <a:p>
            <a:pPr lvl="1" eaLnBrk="1" fontAlgn="auto" hangingPunct="1">
              <a:spcAft>
                <a:spcPts val="0"/>
              </a:spcAft>
              <a:buFont typeface="Arial" pitchFamily="34" charset="0"/>
              <a:buChar char="–"/>
              <a:defRPr/>
            </a:pPr>
            <a:r>
              <a:rPr lang="fr-FR" dirty="0" smtClean="0"/>
              <a:t>Attaque de sorcière, possession: Causes surnaturelles</a:t>
            </a:r>
          </a:p>
          <a:p>
            <a:pPr lvl="1" eaLnBrk="1" fontAlgn="auto" hangingPunct="1">
              <a:spcAft>
                <a:spcPts val="0"/>
              </a:spcAft>
              <a:buFont typeface="Arial" pitchFamily="34" charset="0"/>
              <a:buChar char="–"/>
              <a:defRPr/>
            </a:pPr>
            <a:r>
              <a:rPr lang="fr-FR" dirty="0" smtClean="0"/>
              <a:t>Infections, invasions de microbes, de virus causes exogènes</a:t>
            </a:r>
          </a:p>
          <a:p>
            <a:pPr lvl="1" eaLnBrk="1" fontAlgn="auto" hangingPunct="1">
              <a:spcAft>
                <a:spcPts val="0"/>
              </a:spcAft>
              <a:buFont typeface="Arial" pitchFamily="34" charset="0"/>
              <a:buChar char="–"/>
              <a:defRPr/>
            </a:pPr>
            <a:endParaRPr lang="fr-FR" dirty="0" smtClean="0"/>
          </a:p>
          <a:p>
            <a:pPr lvl="1" eaLnBrk="1" fontAlgn="auto" hangingPunct="1">
              <a:spcAft>
                <a:spcPts val="0"/>
              </a:spcAft>
              <a:buFont typeface="Wingdings" pitchFamily="2" charset="2"/>
              <a:buChar char="v"/>
              <a:defRPr/>
            </a:pPr>
            <a:r>
              <a:rPr lang="fr-FR" dirty="0" smtClean="0"/>
              <a:t>Soit dysfonctionnement des organes du corps sensés être parfaits. Causes naturelles, endogènes. </a:t>
            </a:r>
          </a:p>
          <a:p>
            <a:pPr lvl="2" eaLnBrk="1" fontAlgn="auto" hangingPunct="1">
              <a:spcAft>
                <a:spcPts val="0"/>
              </a:spcAft>
              <a:buFont typeface="Wingdings" pitchFamily="2" charset="2"/>
              <a:buChar char="ü"/>
              <a:defRPr/>
            </a:pPr>
            <a:r>
              <a:rPr lang="fr-FR" dirty="0" smtClean="0"/>
              <a:t>explication magico religieuse: dysfonctionnement car un interdit a été bravé.</a:t>
            </a:r>
          </a:p>
          <a:p>
            <a:pPr lvl="2" eaLnBrk="1" fontAlgn="auto" hangingPunct="1">
              <a:spcAft>
                <a:spcPts val="0"/>
              </a:spcAft>
              <a:buFont typeface="Wingdings" pitchFamily="2" charset="2"/>
              <a:buChar char="ü"/>
              <a:defRPr/>
            </a:pPr>
            <a:r>
              <a:rPr lang="fr-FR" dirty="0" smtClean="0"/>
              <a:t> soit usure  « naturelle » des corps.</a:t>
            </a:r>
          </a:p>
          <a:p>
            <a:pPr lvl="2" eaLnBrk="1" fontAlgn="auto" hangingPunct="1">
              <a:spcAft>
                <a:spcPts val="0"/>
              </a:spcAft>
              <a:buFont typeface="Wingdings" pitchFamily="2" charset="2"/>
              <a:buChar char="ü"/>
              <a:defRPr/>
            </a:pPr>
            <a:endParaRPr lang="fr-FR" dirty="0" smtClean="0"/>
          </a:p>
          <a:p>
            <a:pPr lvl="2" eaLnBrk="1" fontAlgn="auto" hangingPunct="1">
              <a:spcAft>
                <a:spcPts val="0"/>
              </a:spcAft>
              <a:buFont typeface="Arial" pitchFamily="34" charset="0"/>
              <a:buNone/>
              <a:defRPr/>
            </a:pPr>
            <a:endParaRPr lang="fr-FR" dirty="0" smtClean="0"/>
          </a:p>
          <a:p>
            <a:pPr lvl="1" eaLnBrk="1" fontAlgn="auto" hangingPunct="1">
              <a:spcAft>
                <a:spcPts val="0"/>
              </a:spcAft>
              <a:buFont typeface="Arial" pitchFamily="34" charset="0"/>
              <a:buChar char="–"/>
              <a:defRPr/>
            </a:pPr>
            <a:endParaRPr lang="fr-FR" dirty="0" smtClean="0"/>
          </a:p>
          <a:p>
            <a:pPr lvl="1" eaLnBrk="1" fontAlgn="auto" hangingPunct="1">
              <a:spcAft>
                <a:spcPts val="0"/>
              </a:spcAft>
              <a:buFont typeface="Arial" pitchFamily="34" charset="0"/>
              <a:buChar char="–"/>
              <a:defRPr/>
            </a:pPr>
            <a:endParaRPr lang="fr-FR"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rtlCol="0">
            <a:normAutofit fontScale="90000"/>
          </a:bodyPr>
          <a:lstStyle/>
          <a:p>
            <a:pPr eaLnBrk="1" fontAlgn="auto" hangingPunct="1">
              <a:spcAft>
                <a:spcPts val="0"/>
              </a:spcAft>
              <a:defRPr/>
            </a:pPr>
            <a:r>
              <a:rPr lang="fr-FR" dirty="0" smtClean="0"/>
              <a:t>Le dialogue thérapeutique:</a:t>
            </a:r>
            <a:br>
              <a:rPr lang="fr-FR" dirty="0" smtClean="0"/>
            </a:br>
            <a:r>
              <a:rPr lang="fr-FR" dirty="0" smtClean="0"/>
              <a:t>Une difficile rencontre?</a:t>
            </a:r>
          </a:p>
        </p:txBody>
      </p:sp>
      <p:sp>
        <p:nvSpPr>
          <p:cNvPr id="14339" name="Espace réservé du contenu 2"/>
          <p:cNvSpPr>
            <a:spLocks noGrp="1"/>
          </p:cNvSpPr>
          <p:nvPr>
            <p:ph idx="1"/>
          </p:nvPr>
        </p:nvSpPr>
        <p:spPr/>
        <p:txBody>
          <a:bodyPr/>
          <a:lstStyle/>
          <a:p>
            <a:pPr eaLnBrk="1" hangingPunct="1"/>
            <a:endParaRPr lang="fr-FR" sz="2000" smtClean="0"/>
          </a:p>
          <a:p>
            <a:pPr eaLnBrk="1" hangingPunct="1"/>
            <a:r>
              <a:rPr lang="fr-FR" sz="1800" smtClean="0">
                <a:solidFill>
                  <a:srgbClr val="FF0000"/>
                </a:solidFill>
              </a:rPr>
              <a:t>Les discours des patients</a:t>
            </a:r>
            <a:r>
              <a:rPr lang="fr-FR" sz="2000" smtClean="0"/>
              <a:t>:  En lien avec les représentations populaires significatives dans un milieu donné</a:t>
            </a:r>
            <a:r>
              <a:rPr lang="fr-FR" sz="2000" smtClean="0">
                <a:solidFill>
                  <a:srgbClr val="FF0000"/>
                </a:solidFill>
              </a:rPr>
              <a:t>  </a:t>
            </a:r>
          </a:p>
          <a:p>
            <a:pPr eaLnBrk="1" hangingPunct="1"/>
            <a:r>
              <a:rPr lang="fr-FR" sz="2000" smtClean="0">
                <a:solidFill>
                  <a:srgbClr val="FF0000"/>
                </a:solidFill>
              </a:rPr>
              <a:t>Les discours des  médecins</a:t>
            </a:r>
            <a:r>
              <a:rPr lang="fr-FR" sz="2000" smtClean="0"/>
              <a:t> : En lien avec  les conceptions et les représentations scientifiques des maladies</a:t>
            </a:r>
          </a:p>
          <a:p>
            <a:pPr eaLnBrk="1" hangingPunct="1"/>
            <a:r>
              <a:rPr lang="fr-FR" sz="2000" smtClean="0">
                <a:solidFill>
                  <a:srgbClr val="FF0000"/>
                </a:solidFill>
              </a:rPr>
              <a:t>Les discours mixtes: chaque partie peut utiliser les deux systèmes de représentationd</a:t>
            </a:r>
          </a:p>
          <a:p>
            <a:pPr eaLnBrk="1" hangingPunct="1"/>
            <a:endParaRPr lang="fr-FR" sz="2000" smtClean="0">
              <a:solidFill>
                <a:srgbClr val="FF0000"/>
              </a:solidFill>
            </a:endParaRPr>
          </a:p>
          <a:p>
            <a:pPr eaLnBrk="1" hangingPunct="1"/>
            <a:r>
              <a:rPr lang="fr-FR" sz="2000" smtClean="0">
                <a:solidFill>
                  <a:srgbClr val="FF0000"/>
                </a:solidFill>
              </a:rPr>
              <a:t>L’annonce du diagnostic:</a:t>
            </a:r>
          </a:p>
          <a:p>
            <a:pPr eaLnBrk="1" hangingPunct="1"/>
            <a:r>
              <a:rPr lang="fr-FR" sz="2000" smtClean="0"/>
              <a:t>Le rôle du thérapeute : passer d’une catégorie à l’autre pour donner à ce qui arrive au patient une explication qui lui soit intelligible et acceptable.  </a:t>
            </a:r>
          </a:p>
          <a:p>
            <a:pPr eaLnBrk="1" hangingPunct="1"/>
            <a:endParaRPr lang="fr-FR" sz="2000" smtClean="0">
              <a:solidFill>
                <a:srgbClr val="FF0000"/>
              </a:solidFill>
            </a:endParaRPr>
          </a:p>
          <a:p>
            <a:pPr eaLnBrk="1" hangingPunct="1">
              <a:buFont typeface="Arial" charset="0"/>
              <a:buNone/>
            </a:pPr>
            <a:r>
              <a:rPr lang="fr-FR" sz="2000" smtClean="0">
                <a:solidFill>
                  <a:srgbClr val="FF0000"/>
                </a:solidFill>
              </a:rPr>
              <a:t>		LA PAROLE EST UN ACTE THERAPEUTIQUE A PART ENTIERE</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e 2 - &amp;quot;LA RELATION THERAPEUTIQUE&amp;quot;&quot;/&gt;&lt;property id=&quot;20307&quot; value=&quot;256&quot;/&gt;&lt;/object&gt;&lt;object type=&quot;3&quot; unique_id=&quot;10005&quot;&gt;&lt;property id=&quot;20148&quot; value=&quot;5&quot;/&gt;&lt;property id=&quot;20300&quot; value=&quot;Diapositive 3 - &amp;quot;QUELQUES DEFINITIONS&amp;quot;&quot;/&gt;&lt;property id=&quot;20307&quot; value=&quot;257&quot;/&gt;&lt;/object&gt;&lt;object type=&quot;3&quot; unique_id=&quot;10006&quot;&gt;&lt;property id=&quot;20148&quot; value=&quot;5&quot;/&gt;&lt;property id=&quot;20300&quot; value=&quot;Diapositive 4 - &amp;quot;QUELQUES DEFINITIONS&amp;quot;&quot;/&gt;&lt;property id=&quot;20307&quot; value=&quot;258&quot;/&gt;&lt;/object&gt;&lt;object type=&quot;3&quot; unique_id=&quot;10007&quot;&gt;&lt;property id=&quot;20148&quot; value=&quot;5&quot;/&gt;&lt;property id=&quot;20300&quot; value=&quot;Diapositive 5 - &amp;quot;Vecteurs de la relation &amp;quot;&quot;/&gt;&lt;property id=&quot;20307&quot; value=&quot;259&quot;/&gt;&lt;/object&gt;&lt;object type=&quot;3&quot; unique_id=&quot;10008&quot;&gt;&lt;property id=&quot;20148&quot; value=&quot;5&quot;/&gt;&lt;property id=&quot;20300&quot; value=&quot;Diapositive 6 - &amp;quot;Les acteurs de la relation&amp;quot;&quot;/&gt;&lt;property id=&quot;20307&quot; value=&quot;260&quot;/&gt;&lt;/object&gt;&lt;object type=&quot;3&quot; unique_id=&quot;10093&quot;&gt;&lt;property id=&quot;20148&quot; value=&quot;5&quot;/&gt;&lt;property id=&quot;20300&quot; value=&quot;Diapositive 7 - &amp;quot;L’instauration de la relation&amp;quot;&quot;/&gt;&lt;property id=&quot;20307&quot; value=&quot;261&quot;/&gt;&lt;/object&gt;&lt;object type=&quot;3&quot; unique_id=&quot;10127&quot;&gt;&lt;property id=&quot;20148&quot; value=&quot;5&quot;/&gt;&lt;property id=&quot;20300&quot; value=&quot;Diapositive 8 - &amp;quot;L’instauration de la relation   du côté du médecin&amp;quot;&quot;/&gt;&lt;property id=&quot;20307&quot; value=&quot;262&quot;/&gt;&lt;/object&gt;&lt;object type=&quot;3&quot; unique_id=&quot;10247&quot;&gt;&lt;property id=&quot;20148&quot; value=&quot;5&quot;/&gt;&lt;property id=&quot;20300&quot; value=&quot;Diapositive 9 - &amp;quot;Le dialogue ou l’expression des maux&amp;quot;&quot;/&gt;&lt;property id=&quot;20307&quot; value=&quot;263&quot;/&gt;&lt;/object&gt;&lt;object type=&quot;3&quot; unique_id=&quot;10248&quot;&gt;&lt;property id=&quot;20148&quot; value=&quot;5&quot;/&gt;&lt;property id=&quot;20300&quot; value=&quot;Diapositive 10 - &amp;quot;La relation thérapeutique&amp;#x0D;&amp;#x0A;du dialogue au soin&amp;quot;&quot;/&gt;&lt;property id=&quot;20307&quot; value=&quot;264&quot;/&gt;&lt;/object&gt;&lt;object type=&quot;3&quot; unique_id=&quot;10249&quot;&gt;&lt;property id=&quot;20148&quot; value=&quot;5&quot;/&gt;&lt;property id=&quot;20300&quot; value=&quot;Diapositive 11 - &amp;quot;La relation thérapeutique&amp;quot;&quot;/&gt;&lt;property id=&quot;20307&quot; value=&quot;265&quot;/&gt;&lt;/object&gt;&lt;object type=&quot;3&quot; unique_id=&quot;10250&quot;&gt;&lt;property id=&quot;20148&quot; value=&quot;5&quot;/&gt;&lt;property id=&quot;20300&quot; value=&quot;Diapositive 12 - &amp;quot;Le dialogue ou la recherche des causes &amp;quot;&quot;/&gt;&lt;property id=&quot;20307&quot; value=&quot;267&quot;/&gt;&lt;/object&gt;&lt;object type=&quot;3&quot; unique_id=&quot;10251&quot;&gt;&lt;property id=&quot;20148&quot; value=&quot;5&quot;/&gt;&lt;property id=&quot;20300&quot; value=&quot;Diapositive 13 - &amp;quot;Le dialogue thérapeutique:&amp;#x0D;&amp;#x0A;Une difficile rencontre?&amp;quot;&quot;/&gt;&lt;property id=&quot;20307&quot; value=&quot;266&quot;/&gt;&lt;/object&gt;&lt;object type=&quot;3&quot; unique_id=&quot;10252&quot;&gt;&lt;property id=&quot;20148&quot; value=&quot;5&quot;/&gt;&lt;property id=&quot;20300&quot; value=&quot;Diapositive 15 - &amp;quot;L’examen&amp;quot;&quot;/&gt;&lt;property id=&quot;20307&quot; value=&quot;268&quot;/&gt;&lt;/object&gt;&lt;object type=&quot;3&quot; unique_id=&quot;10253&quot;&gt;&lt;property id=&quot;20148&quot; value=&quot;5&quot;/&gt;&lt;property id=&quot;20300&quot; value=&quot;Diapositive 14 - &amp;quot;LA PRESCRIPTION&amp;quot;&quot;/&gt;&lt;property id=&quot;20307&quot; value=&quot;269&quot;/&gt;&lt;/object&gt;&lt;object type=&quot;3&quot; unique_id=&quot;10302&quot;&gt;&lt;property id=&quot;20148&quot; value=&quot;5&quot;/&gt;&lt;property id=&quot;20300&quot; value=&quot;Diapositive 16 - &amp;quot;L’efficacité du soin&amp;quot;&quot;/&gt;&lt;property id=&quot;20307&quot; value=&quot;270&quot;/&gt;&lt;/object&gt;&lt;object type=&quot;3&quot; unique_id=&quot;10337&quot;&gt;&lt;property id=&quot;20148&quot; value=&quot;5&quot;/&gt;&lt;property id=&quot;20300&quot; value=&quot;Diapositive 17 - &amp;quot;EFFICACITE THERAPEUTIQUE&amp;quot;&quot;/&gt;&lt;property id=&quot;20307&quot; value=&quot;271&quot;/&gt;&lt;/object&gt;&lt;object type=&quot;3&quot; unique_id=&quot;10338&quot;&gt;&lt;property id=&quot;20148&quot; value=&quot;5&quot;/&gt;&lt;property id=&quot;20300&quot; value=&quot;Diapositive 18 - &amp;quot;RELATION  THERAPEUTIQUE&amp;quot;&quot;/&gt;&lt;property id=&quot;20307&quot; value=&quot;272&quot;/&gt;&lt;/object&gt;&lt;object type=&quot;3&quot; unique_id=&quot;10434&quot;&gt;&lt;property id=&quot;20148&quot; value=&quot;5&quot;/&gt;&lt;property id=&quot;20300&quot; value=&quot;Diapositive 19 - &amp;quot;RELATION  THERAPEUTIQUE&amp;quot;&quot;/&gt;&lt;property id=&quot;20307&quot; value=&quot;274&quot;/&gt;&lt;/object&gt;&lt;object type=&quot;3&quot; unique_id=&quot;10435&quot;&gt;&lt;property id=&quot;20148&quot; value=&quot;5&quot;/&gt;&lt;property id=&quot;20300&quot; value=&quot;Diapositive 20 - &amp;quot;RELATION THERAPEUTIQUE&amp;quot;&quot;/&gt;&lt;property id=&quot;20307&quot; value=&quot;273&quot;/&gt;&lt;/object&gt;&lt;object type=&quot;3&quot; unique_id=&quot;10499&quot;&gt;&lt;property id=&quot;20148&quot; value=&quot;5&quot;/&gt;&lt;property id=&quot;20300&quot; value=&quot;Diapositive 21 - &amp;quot;RELATION THERAPEUTIQUE&amp;quot;&quot;/&gt;&lt;property id=&quot;20307&quot; value=&quot;275&quot;/&gt;&lt;/object&gt;&lt;object type=&quot;3&quot; unique_id=&quot;10610&quot;&gt;&lt;property id=&quot;20148&quot; value=&quot;5&quot;/&gt;&lt;property id=&quot;20300&quot; value=&quot;Diapositive 22 - &amp;quot;Les attentes du patient envers le médecin:&amp;quot;&quot;/&gt;&lt;property id=&quot;20307&quot; value=&quot;276&quot;/&gt;&lt;/object&gt;&lt;object type=&quot;3&quot; unique_id=&quot;10611&quot;&gt;&lt;property id=&quot;20148&quot; value=&quot;5&quot;/&gt;&lt;property id=&quot;20300&quot; value=&quot;Diapositive 23 - &amp;quot;Attentes du médecin vis-à-vis du malade   &amp;quot;&quot;/&gt;&lt;property id=&quot;20307&quot; value=&quot;277&quot;/&gt;&lt;/object&gt;&lt;object type=&quot;3&quot; unique_id=&quot;10636&quot;&gt;&lt;property id=&quot;20148&quot; value=&quot;5&quot;/&gt;&lt;property id=&quot;20300&quot; value=&quot;Diapositive 24 - &amp;quot; conclusion&amp;quot;&quot;/&gt;&lt;property id=&quot;20307&quot; value=&quot;278&quot;/&gt;&lt;/object&gt;&lt;object type=&quot;3&quot; unique_id=&quot;11172&quot;&gt;&lt;property id=&quot;20148&quot; value=&quot;5&quot;/&gt;&lt;property id=&quot;20300&quot; value=&quot;Diapositive 1&quot;/&gt;&lt;property id=&quot;20307&quot; value=&quot;279&quot;/&gt;&lt;/object&gt;&lt;/object&gt;&lt;/object&gt;&lt;/database&gt;"/>
  <p:tag name="SECTOMILLISECCONVERTED"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260</Words>
  <Application>Microsoft Office PowerPoint</Application>
  <PresentationFormat>Affichage à l'écran (4:3)</PresentationFormat>
  <Paragraphs>27</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Diapositive 1</vt:lpstr>
      <vt:lpstr>La relation thérapeutique du dialogue au soin</vt:lpstr>
      <vt:lpstr>La relation thérapeutique</vt:lpstr>
      <vt:lpstr>Le dialogue ou la recherche des causes </vt:lpstr>
      <vt:lpstr>Le dialogue thérapeutique: Une difficile rencontre?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RELATION THERAPEUTIQUE</dc:title>
  <dc:creator>Windows User</dc:creator>
  <cp:lastModifiedBy>Jean Pierre DELATTRE</cp:lastModifiedBy>
  <cp:revision>37</cp:revision>
  <dcterms:created xsi:type="dcterms:W3CDTF">2012-01-18T19:46:27Z</dcterms:created>
  <dcterms:modified xsi:type="dcterms:W3CDTF">2012-02-24T11:03:18Z</dcterms:modified>
</cp:coreProperties>
</file>